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7" r:id="rId2"/>
    <p:sldId id="258" r:id="rId3"/>
    <p:sldId id="259" r:id="rId4"/>
    <p:sldId id="260" r:id="rId5"/>
    <p:sldId id="261" r:id="rId6"/>
    <p:sldId id="262" r:id="rId7"/>
    <p:sldId id="263" r:id="rId8"/>
    <p:sldId id="264" r:id="rId9"/>
    <p:sldId id="267" r:id="rId10"/>
    <p:sldId id="268"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156" autoAdjust="0"/>
  </p:normalViewPr>
  <p:slideViewPr>
    <p:cSldViewPr snapToGrid="0">
      <p:cViewPr>
        <p:scale>
          <a:sx n="40" d="100"/>
          <a:sy n="40" d="100"/>
        </p:scale>
        <p:origin x="1896" y="5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8B889-22FD-4490-A344-5913C69C8054}" type="datetimeFigureOut">
              <a:rPr lang="en-US" smtClean="0"/>
              <a:t>10/10/2020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768336-CBCF-40B5-8672-519BB828148B}" type="slidenum">
              <a:rPr lang="en-US" smtClean="0"/>
              <a:t>‹#›</a:t>
            </a:fld>
            <a:endParaRPr lang="en-US" dirty="0"/>
          </a:p>
        </p:txBody>
      </p:sp>
    </p:spTree>
    <p:extLst>
      <p:ext uri="{BB962C8B-B14F-4D97-AF65-F5344CB8AC3E}">
        <p14:creationId xmlns:p14="http://schemas.microsoft.com/office/powerpoint/2010/main" val="746158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slide represents</a:t>
            </a:r>
            <a:r>
              <a:rPr lang="en-US" baseline="0" dirty="0" smtClean="0">
                <a:latin typeface="Times New Roman" panose="02020603050405020304" pitchFamily="18" charset="0"/>
                <a:cs typeface="Times New Roman" panose="02020603050405020304" pitchFamily="18" charset="0"/>
              </a:rPr>
              <a:t> the aim of the entire presentation. The presentation brings limelight into the securities and investment sector, and how knowledge obtained from securities and investments course can be applied in enhancing personal financial plans.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768336-CBCF-40B5-8672-519BB828148B}" type="slidenum">
              <a:rPr lang="en-US" smtClean="0"/>
              <a:t>2</a:t>
            </a:fld>
            <a:endParaRPr lang="en-US" dirty="0"/>
          </a:p>
        </p:txBody>
      </p:sp>
    </p:spTree>
    <p:extLst>
      <p:ext uri="{BB962C8B-B14F-4D97-AF65-F5344CB8AC3E}">
        <p14:creationId xmlns:p14="http://schemas.microsoft.com/office/powerpoint/2010/main" val="1840818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GB" sz="1200" dirty="0" smtClean="0">
                <a:latin typeface="Times New Roman" panose="02020603050405020304" pitchFamily="18" charset="0"/>
                <a:cs typeface="Times New Roman" panose="02020603050405020304" pitchFamily="18" charset="0"/>
              </a:rPr>
              <a:t>In the first section, I got to understand the various types of investments available to a prospective investor.</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By exploring the characteristics of each investment option, I was able to understand the advantages and drawbacks of each investment type and hence appreciate them.</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I’m now able to make decisions proper investment decisions based on relevant considerations.</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From the course, I have been able to understand and appreciate diversification as an investment strategy.</a:t>
            </a:r>
          </a:p>
          <a:p>
            <a:endParaRPr lang="en-US" dirty="0"/>
          </a:p>
        </p:txBody>
      </p:sp>
      <p:sp>
        <p:nvSpPr>
          <p:cNvPr id="4" name="Slide Number Placeholder 3"/>
          <p:cNvSpPr>
            <a:spLocks noGrp="1"/>
          </p:cNvSpPr>
          <p:nvPr>
            <p:ph type="sldNum" sz="quarter" idx="10"/>
          </p:nvPr>
        </p:nvSpPr>
        <p:spPr/>
        <p:txBody>
          <a:bodyPr/>
          <a:lstStyle/>
          <a:p>
            <a:fld id="{31768336-CBCF-40B5-8672-519BB828148B}" type="slidenum">
              <a:rPr lang="en-US" smtClean="0"/>
              <a:t>3</a:t>
            </a:fld>
            <a:endParaRPr lang="en-US" dirty="0"/>
          </a:p>
        </p:txBody>
      </p:sp>
    </p:spTree>
    <p:extLst>
      <p:ext uri="{BB962C8B-B14F-4D97-AF65-F5344CB8AC3E}">
        <p14:creationId xmlns:p14="http://schemas.microsoft.com/office/powerpoint/2010/main" val="270548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GB" sz="1200" dirty="0" smtClean="0">
                <a:latin typeface="Times New Roman" panose="02020603050405020304" pitchFamily="18" charset="0"/>
                <a:cs typeface="Times New Roman" panose="02020603050405020304" pitchFamily="18" charset="0"/>
              </a:rPr>
              <a:t>From this section of the course, I have been able to learn on some salient aspects of investing and saving.</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This includes aspects like the importance of time value in investment decision making, understanding historical performance and how it relates to the present and future investment performance and also on identification of personal risk profile and tolerance.</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Such knowledge will guide me in choosing which investments to venture on and for how long.</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Through this unit, I have seen the importance of retirement planning and how to make comparisons between different investment opportunities.</a:t>
            </a:r>
          </a:p>
          <a:p>
            <a:endParaRPr lang="en-US" dirty="0"/>
          </a:p>
        </p:txBody>
      </p:sp>
      <p:sp>
        <p:nvSpPr>
          <p:cNvPr id="4" name="Slide Number Placeholder 3"/>
          <p:cNvSpPr>
            <a:spLocks noGrp="1"/>
          </p:cNvSpPr>
          <p:nvPr>
            <p:ph type="sldNum" sz="quarter" idx="10"/>
          </p:nvPr>
        </p:nvSpPr>
        <p:spPr/>
        <p:txBody>
          <a:bodyPr/>
          <a:lstStyle/>
          <a:p>
            <a:fld id="{31768336-CBCF-40B5-8672-519BB828148B}" type="slidenum">
              <a:rPr lang="en-US" smtClean="0"/>
              <a:t>4</a:t>
            </a:fld>
            <a:endParaRPr lang="en-US" dirty="0"/>
          </a:p>
        </p:txBody>
      </p:sp>
    </p:spTree>
    <p:extLst>
      <p:ext uri="{BB962C8B-B14F-4D97-AF65-F5344CB8AC3E}">
        <p14:creationId xmlns:p14="http://schemas.microsoft.com/office/powerpoint/2010/main" val="52832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Times New Roman" panose="02020603050405020304" pitchFamily="18" charset="0"/>
                <a:cs typeface="Times New Roman" panose="02020603050405020304" pitchFamily="18" charset="0"/>
              </a:rPr>
              <a:t>This section highlighted on the meaning of the term, time value of money and helped in understanding why the same amount of money may have different values in different times. The knowledge on discounting and compounding will help me in my investment appraisals before I invest. We have also distinguished between present and future value of money. This would facilitate proper decision making and avoid investing blindly.</a:t>
            </a:r>
          </a:p>
          <a:p>
            <a:endParaRPr lang="en-US" dirty="0"/>
          </a:p>
        </p:txBody>
      </p:sp>
      <p:sp>
        <p:nvSpPr>
          <p:cNvPr id="4" name="Slide Number Placeholder 3"/>
          <p:cNvSpPr>
            <a:spLocks noGrp="1"/>
          </p:cNvSpPr>
          <p:nvPr>
            <p:ph type="sldNum" sz="quarter" idx="10"/>
          </p:nvPr>
        </p:nvSpPr>
        <p:spPr/>
        <p:txBody>
          <a:bodyPr/>
          <a:lstStyle/>
          <a:p>
            <a:fld id="{31768336-CBCF-40B5-8672-519BB828148B}" type="slidenum">
              <a:rPr lang="en-US" smtClean="0"/>
              <a:t>5</a:t>
            </a:fld>
            <a:endParaRPr lang="en-US" dirty="0"/>
          </a:p>
        </p:txBody>
      </p:sp>
    </p:spTree>
    <p:extLst>
      <p:ext uri="{BB962C8B-B14F-4D97-AF65-F5344CB8AC3E}">
        <p14:creationId xmlns:p14="http://schemas.microsoft.com/office/powerpoint/2010/main" val="2537109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GB" sz="1200" dirty="0" smtClean="0">
                <a:latin typeface="Times New Roman" panose="02020603050405020304" pitchFamily="18" charset="0"/>
                <a:cs typeface="Times New Roman" panose="02020603050405020304" pitchFamily="18" charset="0"/>
              </a:rPr>
              <a:t>This section helped me in understanding and appreciating the fact that risks in investments do really exist.</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Such knowledge will help me in ensuring that I have taken into account investment risk while making investment decisions.</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The section ha also helped me in recognising my risk profile and knowing how to match it with the various investment opportunities.</a:t>
            </a:r>
          </a:p>
          <a:p>
            <a:endParaRPr lang="en-US" dirty="0"/>
          </a:p>
        </p:txBody>
      </p:sp>
      <p:sp>
        <p:nvSpPr>
          <p:cNvPr id="4" name="Slide Number Placeholder 3"/>
          <p:cNvSpPr>
            <a:spLocks noGrp="1"/>
          </p:cNvSpPr>
          <p:nvPr>
            <p:ph type="sldNum" sz="quarter" idx="10"/>
          </p:nvPr>
        </p:nvSpPr>
        <p:spPr/>
        <p:txBody>
          <a:bodyPr/>
          <a:lstStyle/>
          <a:p>
            <a:fld id="{31768336-CBCF-40B5-8672-519BB828148B}" type="slidenum">
              <a:rPr lang="en-US" smtClean="0"/>
              <a:t>6</a:t>
            </a:fld>
            <a:endParaRPr lang="en-US" dirty="0"/>
          </a:p>
        </p:txBody>
      </p:sp>
    </p:spTree>
    <p:extLst>
      <p:ext uri="{BB962C8B-B14F-4D97-AF65-F5344CB8AC3E}">
        <p14:creationId xmlns:p14="http://schemas.microsoft.com/office/powerpoint/2010/main" val="2767199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Times New Roman" panose="02020603050405020304" pitchFamily="18" charset="0"/>
                <a:cs typeface="Times New Roman" panose="02020603050405020304" pitchFamily="18" charset="0"/>
              </a:rPr>
              <a:t>The section has also helped me in knowing the challenges that comes with diversification thereby facilitating my decision on the extends of diversification which would be sound. I have</a:t>
            </a:r>
            <a:r>
              <a:rPr lang="en-GB" sz="1200" baseline="0" dirty="0" smtClean="0">
                <a:latin typeface="Times New Roman" panose="02020603050405020304" pitchFamily="18" charset="0"/>
                <a:cs typeface="Times New Roman" panose="02020603050405020304" pitchFamily="18" charset="0"/>
              </a:rPr>
              <a:t> been able to develop a relationship between investment diversification, asset allocation and rebalancing as essential tools in investing wisely and avoiding costly mistakes which might bring down the investment.</a:t>
            </a:r>
            <a:endParaRPr lang="en-GB" sz="120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31768336-CBCF-40B5-8672-519BB828148B}" type="slidenum">
              <a:rPr lang="en-US" smtClean="0"/>
              <a:t>7</a:t>
            </a:fld>
            <a:endParaRPr lang="en-US" dirty="0"/>
          </a:p>
        </p:txBody>
      </p:sp>
    </p:spTree>
    <p:extLst>
      <p:ext uri="{BB962C8B-B14F-4D97-AF65-F5344CB8AC3E}">
        <p14:creationId xmlns:p14="http://schemas.microsoft.com/office/powerpoint/2010/main" val="3540934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latin typeface="Times New Roman" panose="02020603050405020304" pitchFamily="18" charset="0"/>
                <a:cs typeface="Times New Roman" panose="02020603050405020304" pitchFamily="18" charset="0"/>
              </a:rPr>
              <a:t>Through the knowledge gained from this course, aspects like investments. The knowledge would also be very useful in understanding the importance of investments over a longer period of time. Investment’s automation proves to be an ease setup which offers attractive automated</a:t>
            </a:r>
            <a:r>
              <a:rPr lang="en-GB" sz="1200" baseline="0" dirty="0" smtClean="0">
                <a:latin typeface="Times New Roman" panose="02020603050405020304" pitchFamily="18" charset="0"/>
                <a:cs typeface="Times New Roman" panose="02020603050405020304" pitchFamily="18" charset="0"/>
              </a:rPr>
              <a:t> investment management. It also provides real-time updates on the investment performance and periodic portfolio optimization, which is ensures that the investment is effective and proficient.</a:t>
            </a:r>
            <a:endParaRPr lang="en-US" dirty="0"/>
          </a:p>
        </p:txBody>
      </p:sp>
      <p:sp>
        <p:nvSpPr>
          <p:cNvPr id="4" name="Slide Number Placeholder 3"/>
          <p:cNvSpPr>
            <a:spLocks noGrp="1"/>
          </p:cNvSpPr>
          <p:nvPr>
            <p:ph type="sldNum" sz="quarter" idx="10"/>
          </p:nvPr>
        </p:nvSpPr>
        <p:spPr/>
        <p:txBody>
          <a:bodyPr/>
          <a:lstStyle/>
          <a:p>
            <a:fld id="{31768336-CBCF-40B5-8672-519BB828148B}" type="slidenum">
              <a:rPr lang="en-US" smtClean="0"/>
              <a:t>8</a:t>
            </a:fld>
            <a:endParaRPr lang="en-US" dirty="0"/>
          </a:p>
        </p:txBody>
      </p:sp>
    </p:spTree>
    <p:extLst>
      <p:ext uri="{BB962C8B-B14F-4D97-AF65-F5344CB8AC3E}">
        <p14:creationId xmlns:p14="http://schemas.microsoft.com/office/powerpoint/2010/main" val="1164435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Lifestyle</a:t>
            </a:r>
            <a:r>
              <a:rPr lang="en-US" baseline="0" dirty="0" smtClean="0">
                <a:latin typeface="Times New Roman" panose="02020603050405020304" pitchFamily="18" charset="0"/>
                <a:cs typeface="Times New Roman" panose="02020603050405020304" pitchFamily="18" charset="0"/>
              </a:rPr>
              <a:t> goals should be aimed at the ultimate plans of the life after retirement. To have ultimate retirement plans, an individual ought to begin at realizing the lifestyle goals behind his/her lifetime ambitions and have a clear definition of the goals to achieve. Therefore, the available resources should be used well to accomplish the distinct strategies. Having properly managed the lifestyle goals, then it becomes easier to accomplish the ultimate retirement plans.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768336-CBCF-40B5-8672-519BB828148B}" type="slidenum">
              <a:rPr lang="en-US" smtClean="0"/>
              <a:t>9</a:t>
            </a:fld>
            <a:endParaRPr lang="en-US" dirty="0"/>
          </a:p>
        </p:txBody>
      </p:sp>
    </p:spTree>
    <p:extLst>
      <p:ext uri="{BB962C8B-B14F-4D97-AF65-F5344CB8AC3E}">
        <p14:creationId xmlns:p14="http://schemas.microsoft.com/office/powerpoint/2010/main" val="1791852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slide</a:t>
            </a:r>
            <a:r>
              <a:rPr lang="en-US" baseline="0" dirty="0" smtClean="0">
                <a:latin typeface="Times New Roman" panose="02020603050405020304" pitchFamily="18" charset="0"/>
                <a:cs typeface="Times New Roman" panose="02020603050405020304" pitchFamily="18" charset="0"/>
              </a:rPr>
              <a:t> presents the pros and cons of self-development of an investment strategy over the use of investment advisors. The advantages of self-development are that the investor does not incur additional fees and commissions required in the use of investment advisors, and they have the ability to control the entire investment. On the other hand, self-development may be tedious since the investor has to do everything on their own. There might be additional financial risks and possibility of overtrading since the investor might not have sufficient investment knowledge which would have been provided by investment advisors.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768336-CBCF-40B5-8672-519BB828148B}" type="slidenum">
              <a:rPr lang="en-US" smtClean="0"/>
              <a:t>10</a:t>
            </a:fld>
            <a:endParaRPr lang="en-US" dirty="0"/>
          </a:p>
        </p:txBody>
      </p:sp>
    </p:spTree>
    <p:extLst>
      <p:ext uri="{BB962C8B-B14F-4D97-AF65-F5344CB8AC3E}">
        <p14:creationId xmlns:p14="http://schemas.microsoft.com/office/powerpoint/2010/main" val="2435404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This slide represents the summary of the concepts learned from the </a:t>
            </a:r>
            <a:r>
              <a:rPr lang="en-GB" sz="1200" b="0" dirty="0" smtClean="0">
                <a:latin typeface="Times New Roman" panose="02020603050405020304" pitchFamily="18" charset="0"/>
                <a:cs typeface="Times New Roman" panose="02020603050405020304" pitchFamily="18" charset="0"/>
              </a:rPr>
              <a:t>Securities and Investments course.</a:t>
            </a:r>
            <a:r>
              <a:rPr lang="en-GB" sz="1200" b="0" baseline="0" dirty="0" smtClean="0">
                <a:latin typeface="Times New Roman" panose="02020603050405020304" pitchFamily="18" charset="0"/>
                <a:cs typeface="Times New Roman" panose="02020603050405020304" pitchFamily="18" charset="0"/>
              </a:rPr>
              <a:t> </a:t>
            </a:r>
            <a:endParaRPr lang="en-US" b="0" dirty="0"/>
          </a:p>
        </p:txBody>
      </p:sp>
      <p:sp>
        <p:nvSpPr>
          <p:cNvPr id="4" name="Slide Number Placeholder 3"/>
          <p:cNvSpPr>
            <a:spLocks noGrp="1"/>
          </p:cNvSpPr>
          <p:nvPr>
            <p:ph type="sldNum" sz="quarter" idx="10"/>
          </p:nvPr>
        </p:nvSpPr>
        <p:spPr/>
        <p:txBody>
          <a:bodyPr/>
          <a:lstStyle/>
          <a:p>
            <a:fld id="{31768336-CBCF-40B5-8672-519BB828148B}" type="slidenum">
              <a:rPr lang="en-US" smtClean="0"/>
              <a:t>11</a:t>
            </a:fld>
            <a:endParaRPr lang="en-US" dirty="0"/>
          </a:p>
        </p:txBody>
      </p:sp>
    </p:spTree>
    <p:extLst>
      <p:ext uri="{BB962C8B-B14F-4D97-AF65-F5344CB8AC3E}">
        <p14:creationId xmlns:p14="http://schemas.microsoft.com/office/powerpoint/2010/main" val="1956125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2336067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2395419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4060220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3576283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372315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3931205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3184708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1866558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3334457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71245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3303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23798365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60913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370992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3833424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21FC63-7214-4E9F-8679-92A51E089F5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dirty="0"/>
          </a:p>
        </p:txBody>
      </p:sp>
    </p:spTree>
    <p:extLst>
      <p:ext uri="{BB962C8B-B14F-4D97-AF65-F5344CB8AC3E}">
        <p14:creationId xmlns:p14="http://schemas.microsoft.com/office/powerpoint/2010/main" val="1974107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E21FC63-7214-4E9F-8679-92A51E089F5D}" type="datetimeFigureOut">
              <a:rPr lang="en-GB" smtClean="0"/>
              <a:t>10/10/2020</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C997FD-2C6C-4CD4-989C-955FE4DAE112}" type="slidenum">
              <a:rPr lang="en-GB" smtClean="0"/>
              <a:t>‹#›</a:t>
            </a:fld>
            <a:endParaRPr lang="en-GB" dirty="0"/>
          </a:p>
        </p:txBody>
      </p:sp>
    </p:spTree>
    <p:extLst>
      <p:ext uri="{BB962C8B-B14F-4D97-AF65-F5344CB8AC3E}">
        <p14:creationId xmlns:p14="http://schemas.microsoft.com/office/powerpoint/2010/main" val="9013585"/>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scranton.edu/faculty/hussain/teaching/mba503c/MBA503C02.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Securities and Investments Course Impact on Own Financial Plans</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ctr">
              <a:buNone/>
            </a:pPr>
            <a:endParaRPr lang="en-GB" sz="3600" dirty="0" smtClean="0">
              <a:latin typeface="Times New Roman" panose="02020603050405020304" pitchFamily="18" charset="0"/>
              <a:cs typeface="Times New Roman" panose="02020603050405020304" pitchFamily="18" charset="0"/>
            </a:endParaRPr>
          </a:p>
          <a:p>
            <a:pPr marL="0" indent="0" algn="ctr">
              <a:buNone/>
            </a:pPr>
            <a:r>
              <a:rPr lang="en-GB" sz="3600" dirty="0" smtClean="0">
                <a:latin typeface="Times New Roman" panose="02020603050405020304" pitchFamily="18" charset="0"/>
                <a:cs typeface="Times New Roman" panose="02020603050405020304" pitchFamily="18" charset="0"/>
              </a:rPr>
              <a:t>Name</a:t>
            </a:r>
          </a:p>
          <a:p>
            <a:pPr marL="0" indent="0" algn="ctr">
              <a:buNone/>
            </a:pPr>
            <a:r>
              <a:rPr lang="en-GB" sz="3600" dirty="0" smtClean="0">
                <a:latin typeface="Times New Roman" panose="02020603050405020304" pitchFamily="18" charset="0"/>
                <a:cs typeface="Times New Roman" panose="02020603050405020304" pitchFamily="18" charset="0"/>
              </a:rPr>
              <a:t>Institution Affiliations</a:t>
            </a:r>
          </a:p>
          <a:p>
            <a:pPr marL="0" indent="0" algn="ctr">
              <a:buNone/>
            </a:pPr>
            <a:r>
              <a:rPr lang="en-GB" sz="3600" dirty="0" smtClean="0">
                <a:latin typeface="Times New Roman" panose="02020603050405020304" pitchFamily="18" charset="0"/>
                <a:cs typeface="Times New Roman" panose="02020603050405020304" pitchFamily="18" charset="0"/>
              </a:rPr>
              <a:t>Course Title</a:t>
            </a:r>
          </a:p>
          <a:p>
            <a:pPr marL="0" indent="0" algn="ctr">
              <a:buNone/>
            </a:pPr>
            <a:r>
              <a:rPr lang="en-GB" sz="3600" dirty="0" smtClean="0">
                <a:latin typeface="Times New Roman" panose="02020603050405020304" pitchFamily="18" charset="0"/>
                <a:cs typeface="Times New Roman" panose="02020603050405020304" pitchFamily="18" charset="0"/>
              </a:rPr>
              <a:t>Date </a:t>
            </a:r>
            <a:endParaRPr lang="en-GB" sz="3600" dirty="0" smtClean="0">
              <a:latin typeface="Times New Roman" panose="02020603050405020304" pitchFamily="18" charset="0"/>
              <a:cs typeface="Times New Roman" panose="02020603050405020304" pitchFamily="18" charset="0"/>
            </a:endParaRPr>
          </a:p>
          <a:p>
            <a:pPr marL="0" indent="0" algn="ctr">
              <a:buNone/>
            </a:pP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8878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400" b="1" dirty="0" smtClean="0">
                <a:latin typeface="Times New Roman" panose="02020603050405020304" pitchFamily="18" charset="0"/>
                <a:cs typeface="Times New Roman" panose="02020603050405020304" pitchFamily="18" charset="0"/>
              </a:rPr>
              <a:t>Focus of the Presentation</a:t>
            </a:r>
            <a:endParaRPr lang="en-GB" sz="4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2160589"/>
            <a:ext cx="9934519" cy="3880773"/>
          </a:xfrm>
        </p:spPr>
        <p:txBody>
          <a:bodyPr>
            <a:normAutofit/>
          </a:bodyPr>
          <a:lstStyle/>
          <a:p>
            <a:r>
              <a:rPr lang="en-GB" sz="3200" dirty="0" smtClean="0">
                <a:latin typeface="Times New Roman" panose="02020603050405020304" pitchFamily="18" charset="0"/>
                <a:cs typeface="Times New Roman" panose="02020603050405020304" pitchFamily="18" charset="0"/>
              </a:rPr>
              <a:t>This presentation seeks to inform on the various areas covered in the securities and investments course.</a:t>
            </a:r>
          </a:p>
          <a:p>
            <a:r>
              <a:rPr lang="en-GB" sz="3200" dirty="0" smtClean="0">
                <a:latin typeface="Times New Roman" panose="02020603050405020304" pitchFamily="18" charset="0"/>
                <a:cs typeface="Times New Roman" panose="02020603050405020304" pitchFamily="18" charset="0"/>
              </a:rPr>
              <a:t>The presentation will also explore the impact of the course on own financial plans.</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1841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4189"/>
          </a:xfrm>
        </p:spPr>
        <p:txBody>
          <a:bodyPr>
            <a:normAutofit/>
          </a:bodyPr>
          <a:lstStyle/>
          <a:p>
            <a:pPr algn="ctr"/>
            <a:r>
              <a:rPr lang="en-GB" sz="4400" b="1" dirty="0" smtClean="0">
                <a:latin typeface="Times New Roman" panose="02020603050405020304" pitchFamily="18" charset="0"/>
                <a:cs typeface="Times New Roman" panose="02020603050405020304" pitchFamily="18" charset="0"/>
              </a:rPr>
              <a:t>Various Types Of Investments</a:t>
            </a:r>
            <a:endParaRPr lang="en-GB" sz="4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43789"/>
            <a:ext cx="8596668" cy="4597573"/>
          </a:xfrm>
        </p:spPr>
        <p:txBody>
          <a:bodyPr>
            <a:normAutofit/>
          </a:bodyPr>
          <a:lstStyle/>
          <a:p>
            <a:pPr marL="0" indent="0" algn="just">
              <a:buNone/>
            </a:pPr>
            <a:r>
              <a:rPr lang="en-GB" sz="2800" dirty="0" smtClean="0">
                <a:latin typeface="Times New Roman" panose="02020603050405020304" pitchFamily="18" charset="0"/>
                <a:cs typeface="Times New Roman" panose="02020603050405020304" pitchFamily="18" charset="0"/>
              </a:rPr>
              <a:t>Th</a:t>
            </a:r>
            <a:r>
              <a:rPr lang="en-GB" sz="2800" dirty="0" smtClean="0">
                <a:latin typeface="Times New Roman" panose="02020603050405020304" pitchFamily="18" charset="0"/>
                <a:cs typeface="Times New Roman" panose="02020603050405020304" pitchFamily="18" charset="0"/>
              </a:rPr>
              <a:t>e first step to learning about investment is being able to distinguish the various types of investments. They include;</a:t>
            </a:r>
          </a:p>
          <a:p>
            <a:pPr algn="just">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Equities- Are investments by purchasing shares of a company in the stock market.</a:t>
            </a:r>
          </a:p>
          <a:p>
            <a:pPr algn="just">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Bonds- Are corporate, government institutions and financial institutions investments.</a:t>
            </a: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Commodities- Investment in physical raw materials.</a:t>
            </a:r>
          </a:p>
          <a:p>
            <a:pPr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R</a:t>
            </a:r>
            <a:r>
              <a:rPr lang="en-US" sz="2800" dirty="0" smtClean="0">
                <a:latin typeface="Times New Roman" panose="02020603050405020304" pitchFamily="18" charset="0"/>
                <a:cs typeface="Times New Roman" panose="02020603050405020304" pitchFamily="18" charset="0"/>
              </a:rPr>
              <a:t>eal estate- Investing in rental and/or real estate sale for profits.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3622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36" y="192505"/>
            <a:ext cx="8596668" cy="1155031"/>
          </a:xfrm>
        </p:spPr>
        <p:txBody>
          <a:bodyPr>
            <a:normAutofit fontScale="90000"/>
          </a:bodyPr>
          <a:lstStyle/>
          <a:p>
            <a:pPr algn="ctr"/>
            <a:r>
              <a:rPr lang="en-US" sz="4400" b="1" dirty="0" smtClean="0">
                <a:latin typeface="Times New Roman" panose="02020603050405020304" pitchFamily="18" charset="0"/>
                <a:cs typeface="Times New Roman" panose="02020603050405020304" pitchFamily="18" charset="0"/>
              </a:rPr>
              <a:t>The Importance Of Time In Factoring And Accruing Investment Wealth</a:t>
            </a:r>
            <a:endParaRPr lang="en-GB" sz="4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15978"/>
            <a:ext cx="8596668" cy="4525384"/>
          </a:xfrm>
        </p:spPr>
        <p:txBody>
          <a:bodyPr>
            <a:normAutofit lnSpcReduction="10000"/>
          </a:bodyPr>
          <a:lstStyle/>
          <a:p>
            <a:pPr algn="just"/>
            <a:r>
              <a:rPr lang="en-GB" sz="2800" dirty="0" smtClean="0">
                <a:latin typeface="Times New Roman" panose="02020603050405020304" pitchFamily="18" charset="0"/>
                <a:cs typeface="Times New Roman" panose="02020603050405020304" pitchFamily="18" charset="0"/>
              </a:rPr>
              <a:t>Time value is important in factoring and acquiring investment wealth since it allows investors make more informed decisions on how to invest their money.</a:t>
            </a:r>
          </a:p>
          <a:p>
            <a:pPr algn="just"/>
            <a:r>
              <a:rPr lang="en-GB" sz="2800" dirty="0" smtClean="0">
                <a:latin typeface="Times New Roman" panose="02020603050405020304" pitchFamily="18" charset="0"/>
                <a:cs typeface="Times New Roman" panose="02020603050405020304" pitchFamily="18" charset="0"/>
              </a:rPr>
              <a:t>Time value of money helps investors in understanding the best option to take, based in returns, risks, inflation and interest factors.</a:t>
            </a:r>
          </a:p>
          <a:p>
            <a:pPr algn="just"/>
            <a:r>
              <a:rPr lang="en-GB" sz="2800" dirty="0" smtClean="0">
                <a:latin typeface="Times New Roman" panose="02020603050405020304" pitchFamily="18" charset="0"/>
                <a:cs typeface="Times New Roman" panose="02020603050405020304" pitchFamily="18" charset="0"/>
              </a:rPr>
              <a:t>Time value of money helps investors compare the value of money at hand relative to the money they will receive or pay in the future, hence being able to plan a proper investment strategy to avoid losses. </a:t>
            </a:r>
          </a:p>
          <a:p>
            <a:pPr algn="just"/>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9991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96779"/>
            <a:ext cx="8596668" cy="882316"/>
          </a:xfrm>
        </p:spPr>
        <p:txBody>
          <a:bodyPr>
            <a:normAutofit/>
          </a:bodyPr>
          <a:lstStyle/>
          <a:p>
            <a:pPr algn="ctr"/>
            <a:r>
              <a:rPr lang="en-GB" sz="4400" b="1" dirty="0" smtClean="0">
                <a:latin typeface="Times New Roman" panose="02020603050405020304" pitchFamily="18" charset="0"/>
                <a:cs typeface="Times New Roman" panose="02020603050405020304" pitchFamily="18" charset="0"/>
              </a:rPr>
              <a:t>Time Value of Money</a:t>
            </a:r>
            <a:endParaRPr lang="en-GB" sz="4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67852"/>
            <a:ext cx="9790140" cy="5173579"/>
          </a:xfrm>
        </p:spPr>
        <p:txBody>
          <a:bodyPr>
            <a:noAutofit/>
          </a:bodyPr>
          <a:lstStyle/>
          <a:p>
            <a:pPr algn="just"/>
            <a:r>
              <a:rPr lang="en-GB" sz="2800" dirty="0" smtClean="0">
                <a:latin typeface="Times New Roman" panose="02020603050405020304" pitchFamily="18" charset="0"/>
                <a:cs typeface="Times New Roman" panose="02020603050405020304" pitchFamily="18" charset="0"/>
              </a:rPr>
              <a:t>The time value of money (TVM) is a concept that the money at hand </a:t>
            </a:r>
            <a:r>
              <a:rPr lang="en-GB" sz="2800" dirty="0" smtClean="0">
                <a:latin typeface="Times New Roman" panose="02020603050405020304" pitchFamily="18" charset="0"/>
                <a:cs typeface="Times New Roman" panose="02020603050405020304" pitchFamily="18" charset="0"/>
              </a:rPr>
              <a:t>has more worth than the identical some of money in the future as a result of potential earning capacity.</a:t>
            </a:r>
          </a:p>
          <a:p>
            <a:pPr algn="just"/>
            <a:r>
              <a:rPr lang="en-GB" sz="2800" dirty="0" smtClean="0">
                <a:latin typeface="Times New Roman" panose="02020603050405020304" pitchFamily="18" charset="0"/>
                <a:cs typeface="Times New Roman" panose="02020603050405020304" pitchFamily="18" charset="0"/>
              </a:rPr>
              <a:t>The concept of TVM holds that the amount of money currently at hand can earn interest, hence being of more worth in the future, (</a:t>
            </a:r>
            <a:r>
              <a:rPr lang="en-US" sz="2800" dirty="0" smtClean="0">
                <a:latin typeface="Times New Roman" panose="02020603050405020304" pitchFamily="18" charset="0"/>
                <a:cs typeface="Times New Roman" panose="02020603050405020304" pitchFamily="18" charset="0"/>
              </a:rPr>
              <a:t>Muda</a:t>
            </a:r>
            <a:r>
              <a:rPr lang="en-US" sz="2800" dirty="0" smtClean="0">
                <a:latin typeface="Times New Roman" panose="02020603050405020304" pitchFamily="18" charset="0"/>
                <a:cs typeface="Times New Roman" panose="02020603050405020304" pitchFamily="18" charset="0"/>
              </a:rPr>
              <a:t> and </a:t>
            </a:r>
            <a:r>
              <a:rPr lang="en-US" sz="2800" dirty="0" smtClean="0">
                <a:latin typeface="Times New Roman" panose="02020603050405020304" pitchFamily="18" charset="0"/>
                <a:cs typeface="Times New Roman" panose="02020603050405020304" pitchFamily="18" charset="0"/>
              </a:rPr>
              <a:t>Hasibuan</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2018</a:t>
            </a:r>
            <a:r>
              <a:rPr lang="en-US" sz="2800" dirty="0">
                <a:latin typeface="Times New Roman" panose="02020603050405020304" pitchFamily="18" charset="0"/>
                <a:cs typeface="Times New Roman" panose="02020603050405020304" pitchFamily="18" charset="0"/>
              </a:rPr>
              <a:t>). </a:t>
            </a:r>
            <a:endParaRPr lang="en-GB" sz="2800" dirty="0" smtClean="0">
              <a:latin typeface="Times New Roman" panose="02020603050405020304" pitchFamily="18" charset="0"/>
              <a:cs typeface="Times New Roman" panose="02020603050405020304" pitchFamily="18" charset="0"/>
            </a:endParaRPr>
          </a:p>
          <a:p>
            <a:pPr algn="just"/>
            <a:r>
              <a:rPr lang="en-GB" sz="2800" dirty="0" smtClean="0">
                <a:latin typeface="Times New Roman" panose="02020603050405020304" pitchFamily="18" charset="0"/>
                <a:cs typeface="Times New Roman" panose="02020603050405020304" pitchFamily="18" charset="0"/>
              </a:rPr>
              <a:t>The present value of money is the sum of money invested to achieve a certain future goal while future value of money is the dollar equivalent sum of money that will have accrued over an investment time.</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752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4905"/>
            <a:ext cx="8596668" cy="1320800"/>
          </a:xfrm>
        </p:spPr>
        <p:txBody>
          <a:bodyPr>
            <a:noAutofit/>
          </a:bodyPr>
          <a:lstStyle/>
          <a:p>
            <a:pPr algn="ctr"/>
            <a:r>
              <a:rPr lang="en-US" sz="4400" b="1" dirty="0" smtClean="0">
                <a:latin typeface="Times New Roman" panose="02020603050405020304" pitchFamily="18" charset="0"/>
                <a:cs typeface="Times New Roman" panose="02020603050405020304" pitchFamily="18" charset="0"/>
              </a:rPr>
              <a:t>Individual </a:t>
            </a:r>
            <a:r>
              <a:rPr lang="en-US" sz="4400" b="1" dirty="0">
                <a:latin typeface="Times New Roman" panose="02020603050405020304" pitchFamily="18" charset="0"/>
                <a:cs typeface="Times New Roman" panose="02020603050405020304" pitchFamily="18" charset="0"/>
              </a:rPr>
              <a:t>risk profile and tolerance</a:t>
            </a:r>
            <a:endParaRPr lang="en-GB" sz="4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lgn="just"/>
            <a:r>
              <a:rPr lang="en-GB" sz="3200" dirty="0" smtClean="0">
                <a:latin typeface="Times New Roman" panose="02020603050405020304" pitchFamily="18" charset="0"/>
                <a:cs typeface="Times New Roman" panose="02020603050405020304" pitchFamily="18" charset="0"/>
              </a:rPr>
              <a:t>Personal ris</a:t>
            </a:r>
            <a:r>
              <a:rPr lang="en-GB" sz="3200" dirty="0" smtClean="0">
                <a:latin typeface="Times New Roman" panose="02020603050405020304" pitchFamily="18" charset="0"/>
                <a:cs typeface="Times New Roman" panose="02020603050405020304" pitchFamily="18" charset="0"/>
              </a:rPr>
              <a:t>k tolerance is the amount of risk an investor can comfortably take and handle.</a:t>
            </a:r>
          </a:p>
          <a:p>
            <a:pPr algn="just"/>
            <a:r>
              <a:rPr lang="en-GB" sz="3200" dirty="0" smtClean="0">
                <a:latin typeface="Times New Roman" panose="02020603050405020304" pitchFamily="18" charset="0"/>
                <a:cs typeface="Times New Roman" panose="02020603050405020304" pitchFamily="18" charset="0"/>
              </a:rPr>
              <a:t>Risk tolerance varies with income, financial goals and even the age of the investors. </a:t>
            </a:r>
          </a:p>
          <a:p>
            <a:pPr algn="just"/>
            <a:r>
              <a:rPr lang="en-GB" sz="3200" dirty="0" smtClean="0">
                <a:latin typeface="Times New Roman" panose="02020603050405020304" pitchFamily="18" charset="0"/>
                <a:cs typeface="Times New Roman" panose="02020603050405020304" pitchFamily="18" charset="0"/>
              </a:rPr>
              <a:t>Understanding of the risk profiles of investment asset classes enable investors match their investments with the horizon of investment and also spread risks.</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637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6463"/>
            <a:ext cx="8596668" cy="1320800"/>
          </a:xfrm>
        </p:spPr>
        <p:txBody>
          <a:bodyPr>
            <a:normAutofit/>
          </a:bodyPr>
          <a:lstStyle/>
          <a:p>
            <a:pPr algn="ctr"/>
            <a:r>
              <a:rPr lang="en-GB" sz="3600" b="1" dirty="0" smtClean="0">
                <a:latin typeface="Times New Roman" panose="02020603050405020304" pitchFamily="18" charset="0"/>
                <a:cs typeface="Times New Roman" panose="02020603050405020304" pitchFamily="18" charset="0"/>
              </a:rPr>
              <a:t>Investment Diversification, Asset Allocation And Rebalancing</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497263"/>
            <a:ext cx="9525445" cy="4544099"/>
          </a:xfrm>
        </p:spPr>
        <p:txBody>
          <a:bodyPr>
            <a:noAutofit/>
          </a:bodyPr>
          <a:lstStyle/>
          <a:p>
            <a:pPr algn="just"/>
            <a:r>
              <a:rPr lang="en-GB" sz="2800" dirty="0" smtClean="0">
                <a:latin typeface="Times New Roman" panose="02020603050405020304" pitchFamily="18" charset="0"/>
                <a:cs typeface="Times New Roman" panose="02020603050405020304" pitchFamily="18" charset="0"/>
              </a:rPr>
              <a:t>Knowledge on diversification in investments as a strategy of reducing risk will facilitate my choice of appropriate investments to include in a portfolio</a:t>
            </a:r>
            <a:r>
              <a:rPr lang="en-GB" sz="2800" dirty="0" smtClean="0">
                <a:latin typeface="Times New Roman" panose="02020603050405020304" pitchFamily="18" charset="0"/>
                <a:cs typeface="Times New Roman" panose="02020603050405020304" pitchFamily="18" charset="0"/>
              </a:rPr>
              <a:t>.</a:t>
            </a:r>
          </a:p>
          <a:p>
            <a:pPr algn="just"/>
            <a:r>
              <a:rPr lang="en-GB" sz="2800" dirty="0" smtClean="0">
                <a:latin typeface="Times New Roman" panose="02020603050405020304" pitchFamily="18" charset="0"/>
                <a:cs typeface="Times New Roman" panose="02020603050405020304" pitchFamily="18" charset="0"/>
              </a:rPr>
              <a:t>Asset allocation helps an investor get closer to the investment goals, hence investors will likely need to change their asset allocations as the time horizon of the investment changes.</a:t>
            </a:r>
            <a:endParaRPr lang="en-GB" sz="2800" dirty="0" smtClean="0">
              <a:latin typeface="Times New Roman" panose="02020603050405020304" pitchFamily="18" charset="0"/>
              <a:cs typeface="Times New Roman" panose="02020603050405020304" pitchFamily="18" charset="0"/>
            </a:endParaRPr>
          </a:p>
          <a:p>
            <a:pPr algn="just"/>
            <a:r>
              <a:rPr lang="en-GB" sz="2800" dirty="0" smtClean="0">
                <a:latin typeface="Times New Roman" panose="02020603050405020304" pitchFamily="18" charset="0"/>
                <a:cs typeface="Times New Roman" panose="02020603050405020304" pitchFamily="18" charset="0"/>
              </a:rPr>
              <a:t>Rebalancing in investment brings the investment portfolio back to the original asset allocation mix, hence aligning the investments with the investment goals.</a:t>
            </a:r>
          </a:p>
          <a:p>
            <a:pPr algn="just"/>
            <a:endParaRPr lang="en-GB" sz="2800" dirty="0" smtClean="0">
              <a:latin typeface="Times New Roman" panose="02020603050405020304" pitchFamily="18" charset="0"/>
              <a:cs typeface="Times New Roman" panose="02020603050405020304" pitchFamily="18" charset="0"/>
            </a:endParaRPr>
          </a:p>
          <a:p>
            <a:pPr algn="just"/>
            <a:endParaRPr lang="en-GB"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8724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smtClean="0">
                <a:latin typeface="Times New Roman" panose="02020603050405020304" pitchFamily="18" charset="0"/>
                <a:cs typeface="Times New Roman" panose="02020603050405020304" pitchFamily="18" charset="0"/>
              </a:rPr>
              <a:t>Investments’ Automation</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lgn="just"/>
            <a:r>
              <a:rPr lang="en-GB" sz="3200" dirty="0" smtClean="0">
                <a:latin typeface="Times New Roman" panose="02020603050405020304" pitchFamily="18" charset="0"/>
                <a:cs typeface="Times New Roman" panose="02020603050405020304" pitchFamily="18" charset="0"/>
              </a:rPr>
              <a:t>Investment’s automation refers to a computer program that manages a portfolio on behalf of the investor.</a:t>
            </a:r>
          </a:p>
          <a:p>
            <a:pPr algn="just"/>
            <a:r>
              <a:rPr lang="en-GB" sz="3200" dirty="0" smtClean="0">
                <a:latin typeface="Times New Roman" panose="02020603050405020304" pitchFamily="18" charset="0"/>
                <a:cs typeface="Times New Roman" panose="02020603050405020304" pitchFamily="18" charset="0"/>
              </a:rPr>
              <a:t>Investment’s automation requires little to no human interventions, (</a:t>
            </a:r>
            <a:r>
              <a:rPr lang="en-US" sz="3200" dirty="0" smtClean="0">
                <a:latin typeface="Times New Roman" panose="02020603050405020304" pitchFamily="18" charset="0"/>
                <a:cs typeface="Times New Roman" panose="02020603050405020304" pitchFamily="18" charset="0"/>
              </a:rPr>
              <a:t>Morren</a:t>
            </a:r>
            <a:r>
              <a:rPr lang="en-US" sz="3200" dirty="0" smtClean="0">
                <a:latin typeface="Times New Roman" panose="02020603050405020304" pitchFamily="18" charset="0"/>
                <a:cs typeface="Times New Roman" panose="02020603050405020304" pitchFamily="18" charset="0"/>
              </a:rPr>
              <a:t> and </a:t>
            </a:r>
            <a:r>
              <a:rPr lang="en-US" sz="3200" dirty="0" smtClean="0">
                <a:latin typeface="Times New Roman" panose="02020603050405020304" pitchFamily="18" charset="0"/>
                <a:cs typeface="Times New Roman" panose="02020603050405020304" pitchFamily="18" charset="0"/>
              </a:rPr>
              <a:t>Slootweg</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2016</a:t>
            </a:r>
            <a:r>
              <a:rPr lang="en-US" sz="3200" dirty="0">
                <a:latin typeface="Times New Roman" panose="02020603050405020304" pitchFamily="18" charset="0"/>
                <a:cs typeface="Times New Roman" panose="02020603050405020304" pitchFamily="18" charset="0"/>
              </a:rPr>
              <a:t>). </a:t>
            </a:r>
            <a:endParaRPr lang="en-GB" sz="3200" dirty="0" smtClean="0">
              <a:latin typeface="Times New Roman" panose="02020603050405020304" pitchFamily="18" charset="0"/>
              <a:cs typeface="Times New Roman" panose="02020603050405020304" pitchFamily="18" charset="0"/>
            </a:endParaRPr>
          </a:p>
          <a:p>
            <a:pPr algn="just"/>
            <a:r>
              <a:rPr lang="en-GB" sz="3200" dirty="0" smtClean="0">
                <a:latin typeface="Times New Roman" panose="02020603050405020304" pitchFamily="18" charset="0"/>
                <a:cs typeface="Times New Roman" panose="02020603050405020304" pitchFamily="18" charset="0"/>
              </a:rPr>
              <a:t>Investment’s automation are cost effective compared to live human investment advising.</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4597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026" y="320841"/>
            <a:ext cx="8596668" cy="1550989"/>
          </a:xfrm>
        </p:spPr>
        <p:txBody>
          <a:bodyPr>
            <a:normAutofit/>
          </a:bodyPr>
          <a:lstStyle/>
          <a:p>
            <a:pPr algn="ctr"/>
            <a:r>
              <a:rPr lang="en-US" sz="4400" dirty="0" smtClean="0">
                <a:latin typeface="Times New Roman" panose="02020603050405020304" pitchFamily="18" charset="0"/>
                <a:cs typeface="Times New Roman" panose="02020603050405020304" pitchFamily="18" charset="0"/>
              </a:rPr>
              <a:t>Life Style Goals And Ultimate Retirement Plans</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71831"/>
            <a:ext cx="9621698" cy="4169532"/>
          </a:xfrm>
        </p:spPr>
        <p:txBody>
          <a:bodyPr>
            <a:noAutofit/>
          </a:bodyPr>
          <a:lstStyle/>
          <a:p>
            <a:r>
              <a:rPr lang="en-US" sz="2800" dirty="0" smtClean="0">
                <a:latin typeface="Times New Roman" panose="02020603050405020304" pitchFamily="18" charset="0"/>
                <a:cs typeface="Times New Roman" panose="02020603050405020304" pitchFamily="18" charset="0"/>
              </a:rPr>
              <a:t>Discovering the ultimate goal to achieve in lifetime ambitions.</a:t>
            </a:r>
          </a:p>
          <a:p>
            <a:r>
              <a:rPr lang="en-US" sz="2800" dirty="0" smtClean="0">
                <a:latin typeface="Times New Roman" panose="02020603050405020304" pitchFamily="18" charset="0"/>
                <a:cs typeface="Times New Roman" panose="02020603050405020304" pitchFamily="18" charset="0"/>
              </a:rPr>
              <a:t>Living a life of own set terms, with clearly defined goals.</a:t>
            </a:r>
          </a:p>
          <a:p>
            <a:r>
              <a:rPr lang="en-US" sz="2800" dirty="0" smtClean="0">
                <a:latin typeface="Times New Roman" panose="02020603050405020304" pitchFamily="18" charset="0"/>
                <a:cs typeface="Times New Roman" panose="02020603050405020304" pitchFamily="18" charset="0"/>
              </a:rPr>
              <a:t>Having an accurate picture of current and future aspirations.</a:t>
            </a:r>
          </a:p>
          <a:p>
            <a:r>
              <a:rPr lang="en-US" sz="2800" dirty="0" smtClean="0">
                <a:latin typeface="Times New Roman" panose="02020603050405020304" pitchFamily="18" charset="0"/>
                <a:cs typeface="Times New Roman" panose="02020603050405020304" pitchFamily="18" charset="0"/>
              </a:rPr>
              <a:t>Proper use of resources to specific purpose accomplishment and  on distinct investment strategies.</a:t>
            </a:r>
          </a:p>
          <a:p>
            <a:r>
              <a:rPr lang="en-US" sz="2800" dirty="0" smtClean="0">
                <a:latin typeface="Times New Roman" panose="02020603050405020304" pitchFamily="18" charset="0"/>
                <a:cs typeface="Times New Roman" panose="02020603050405020304" pitchFamily="18" charset="0"/>
              </a:rPr>
              <a:t>Proper management of the lifestyle plan with proper adaptations where necessary.</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4071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The Pros And Cons Of Self-development Of An Investment Strategy</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2160589"/>
            <a:ext cx="9766077" cy="3880773"/>
          </a:xfrm>
        </p:spPr>
        <p:txBody>
          <a:bodyPr>
            <a:normAutofit fontScale="85000" lnSpcReduction="20000"/>
          </a:bodyPr>
          <a:lstStyle/>
          <a:p>
            <a:r>
              <a:rPr lang="en-US" sz="2800" dirty="0" smtClean="0">
                <a:latin typeface="Times New Roman" panose="02020603050405020304" pitchFamily="18" charset="0"/>
                <a:cs typeface="Times New Roman" panose="02020603050405020304" pitchFamily="18" charset="0"/>
              </a:rPr>
              <a:t>Pros</a:t>
            </a:r>
          </a:p>
          <a:p>
            <a:pPr lvl="1">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Trading at lower commissions and fees</a:t>
            </a:r>
          </a:p>
          <a:p>
            <a:pPr lvl="1">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Full control over the investment,(</a:t>
            </a:r>
            <a:r>
              <a:rPr lang="en-US" sz="2800" dirty="0" smtClean="0">
                <a:latin typeface="Times New Roman" panose="02020603050405020304" pitchFamily="18" charset="0"/>
                <a:cs typeface="Times New Roman" panose="02020603050405020304" pitchFamily="18" charset="0"/>
              </a:rPr>
              <a:t>Reichard</a:t>
            </a:r>
            <a:r>
              <a:rPr lang="en-US" sz="2800" dirty="0" smtClean="0">
                <a:latin typeface="Times New Roman" panose="02020603050405020304" pitchFamily="18" charset="0"/>
                <a:cs typeface="Times New Roman" panose="02020603050405020304" pitchFamily="18" charset="0"/>
              </a:rPr>
              <a:t> and Johnson, 2011</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Ability to perform in real-time</a:t>
            </a:r>
          </a:p>
          <a:p>
            <a:r>
              <a:rPr lang="en-US" sz="2800" dirty="0" smtClean="0">
                <a:latin typeface="Times New Roman" panose="02020603050405020304" pitchFamily="18" charset="0"/>
                <a:cs typeface="Times New Roman" panose="02020603050405020304" pitchFamily="18" charset="0"/>
              </a:rPr>
              <a:t>Cons </a:t>
            </a:r>
          </a:p>
          <a:p>
            <a:pPr lvl="1">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The investor does everything by him/herself</a:t>
            </a:r>
          </a:p>
          <a:p>
            <a:pPr lvl="1">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It might be risky and have additional fees if the investor is not disciplined well.</a:t>
            </a:r>
          </a:p>
          <a:p>
            <a:pPr lvl="1">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Possibility </a:t>
            </a:r>
            <a:r>
              <a:rPr lang="en-US" sz="2800" dirty="0">
                <a:latin typeface="Times New Roman" panose="02020603050405020304" pitchFamily="18" charset="0"/>
                <a:cs typeface="Times New Roman" panose="02020603050405020304" pitchFamily="18" charset="0"/>
              </a:rPr>
              <a:t>of overtrading</a:t>
            </a: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9564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Summary</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buNone/>
            </a:pPr>
            <a:r>
              <a:rPr lang="en-GB" sz="2400" dirty="0" smtClean="0">
                <a:latin typeface="Times New Roman" panose="02020603050405020304" pitchFamily="18" charset="0"/>
                <a:cs typeface="Times New Roman" panose="02020603050405020304" pitchFamily="18" charset="0"/>
              </a:rPr>
              <a:t>The unit in securities and investments has been very </a:t>
            </a:r>
            <a:r>
              <a:rPr lang="en-GB" sz="2400" dirty="0" smtClean="0">
                <a:latin typeface="Times New Roman" panose="02020603050405020304" pitchFamily="18" charset="0"/>
                <a:cs typeface="Times New Roman" panose="02020603050405020304" pitchFamily="18" charset="0"/>
              </a:rPr>
              <a:t>enlighten </a:t>
            </a:r>
            <a:r>
              <a:rPr lang="en-GB" sz="2400" dirty="0" smtClean="0">
                <a:latin typeface="Times New Roman" panose="02020603050405020304" pitchFamily="18" charset="0"/>
                <a:cs typeface="Times New Roman" panose="02020603050405020304" pitchFamily="18" charset="0"/>
              </a:rPr>
              <a:t>in matters of investment.</a:t>
            </a:r>
          </a:p>
          <a:p>
            <a:pPr marL="0" indent="0" algn="just">
              <a:buNone/>
            </a:pPr>
            <a:r>
              <a:rPr lang="en-GB" sz="2400" dirty="0" smtClean="0">
                <a:latin typeface="Times New Roman" panose="02020603050405020304" pitchFamily="18" charset="0"/>
                <a:cs typeface="Times New Roman" panose="02020603050405020304" pitchFamily="18" charset="0"/>
              </a:rPr>
              <a:t>The chapter has helped me achieve some great milestones like in making of investment choices, risk consideration in investment decision making and investment automation among other important sections.</a:t>
            </a:r>
          </a:p>
          <a:p>
            <a:pPr marL="0" indent="0" algn="just">
              <a:buNone/>
            </a:pPr>
            <a:r>
              <a:rPr lang="en-GB" sz="2400" dirty="0" smtClean="0">
                <a:latin typeface="Times New Roman" panose="02020603050405020304" pitchFamily="18" charset="0"/>
                <a:cs typeface="Times New Roman" panose="02020603050405020304" pitchFamily="18" charset="0"/>
              </a:rPr>
              <a:t>The unit has also helped in understanding the time value of money aspect its impact on our decision making.</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4708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4589"/>
            <a:ext cx="10006708" cy="689811"/>
          </a:xfrm>
        </p:spPr>
        <p:txBody>
          <a:bodyPr>
            <a:normAutofit/>
          </a:bodyPr>
          <a:lstStyle/>
          <a:p>
            <a:pPr algn="ctr"/>
            <a:r>
              <a:rPr lang="en-GB" sz="3600" b="1" dirty="0" smtClean="0">
                <a:latin typeface="Times New Roman" panose="02020603050405020304" pitchFamily="18" charset="0"/>
                <a:cs typeface="Times New Roman" panose="02020603050405020304" pitchFamily="18" charset="0"/>
              </a:rPr>
              <a:t>References</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299411"/>
            <a:ext cx="11514666" cy="4741951"/>
          </a:xfrm>
        </p:spPr>
        <p:txBody>
          <a:bodyPr>
            <a:noAutofit/>
          </a:bodyPr>
          <a:lstStyle/>
          <a:p>
            <a:pPr marL="0" indent="0" algn="just">
              <a:buNone/>
            </a:pPr>
            <a:r>
              <a:rPr lang="en-US" i="1" dirty="0">
                <a:latin typeface="Times New Roman" panose="02020603050405020304" pitchFamily="18" charset="0"/>
                <a:cs typeface="Times New Roman" panose="02020603050405020304" pitchFamily="18" charset="0"/>
              </a:rPr>
              <a:t>“Exploring Alternative Investments”. </a:t>
            </a:r>
            <a:r>
              <a:rPr lang="en-US" dirty="0">
                <a:latin typeface="Times New Roman" panose="02020603050405020304" pitchFamily="18" charset="0"/>
                <a:cs typeface="Times New Roman" panose="02020603050405020304" pitchFamily="18" charset="0"/>
              </a:rPr>
              <a:t>2019.  Raymond James &amp; Associates, Inc.  St. Petersburg, FL</a:t>
            </a:r>
            <a:r>
              <a:rPr lang="en-US" dirty="0" smtClean="0">
                <a:latin typeface="Times New Roman" panose="02020603050405020304" pitchFamily="18" charset="0"/>
                <a:cs typeface="Times New Roman" panose="02020603050405020304" pitchFamily="18" charset="0"/>
              </a:rPr>
              <a:t>.</a:t>
            </a:r>
          </a:p>
          <a:p>
            <a:pPr marL="0" indent="0" algn="just">
              <a:buNone/>
            </a:pPr>
            <a:r>
              <a:rPr lang="en-US" i="1" dirty="0">
                <a:latin typeface="Times New Roman" panose="02020603050405020304" pitchFamily="18" charset="0"/>
                <a:cs typeface="Times New Roman" panose="02020603050405020304" pitchFamily="18" charset="0"/>
              </a:rPr>
              <a:t>“Saving and Investing – A Roadmap to Your Financial Security Through Saving and Investing”.  </a:t>
            </a:r>
            <a:r>
              <a:rPr lang="en-US" dirty="0">
                <a:latin typeface="Times New Roman" panose="02020603050405020304" pitchFamily="18" charset="0"/>
                <a:cs typeface="Times New Roman" panose="02020603050405020304" pitchFamily="18" charset="0"/>
              </a:rPr>
              <a:t>June, 2011.  United States Securities and Exchange Commission.  Washington, D.C.</a:t>
            </a:r>
            <a:endParaRPr lang="en-GB" dirty="0">
              <a:latin typeface="Times New Roman" panose="02020603050405020304" pitchFamily="18" charset="0"/>
              <a:cs typeface="Times New Roman" panose="02020603050405020304" pitchFamily="18" charset="0"/>
            </a:endParaRPr>
          </a:p>
          <a:p>
            <a:pPr marL="0" indent="0" algn="just">
              <a:buNone/>
            </a:pPr>
            <a:r>
              <a:rPr lang="en-US" i="1" dirty="0">
                <a:latin typeface="Times New Roman" panose="02020603050405020304" pitchFamily="18" charset="0"/>
                <a:cs typeface="Times New Roman" panose="02020603050405020304" pitchFamily="18" charset="0"/>
              </a:rPr>
              <a:t>“Time Value of Money”. </a:t>
            </a:r>
            <a:r>
              <a:rPr lang="en-US" dirty="0">
                <a:latin typeface="Times New Roman" panose="02020603050405020304" pitchFamily="18" charset="0"/>
                <a:cs typeface="Times New Roman" panose="02020603050405020304" pitchFamily="18" charset="0"/>
              </a:rPr>
              <a:t>Riaz</a:t>
            </a:r>
            <a:r>
              <a:rPr lang="en-US" dirty="0">
                <a:latin typeface="Times New Roman" panose="02020603050405020304" pitchFamily="18" charset="0"/>
                <a:cs typeface="Times New Roman" panose="02020603050405020304" pitchFamily="18" charset="0"/>
              </a:rPr>
              <a:t> Hussain, PhD. Physics.  N.D. University of Scranton MBA503 Course.  Retrieved July 6, 2019 from </a:t>
            </a:r>
            <a:r>
              <a:rPr lang="en-US" dirty="0">
                <a:latin typeface="Times New Roman" panose="02020603050405020304" pitchFamily="18" charset="0"/>
                <a:cs typeface="Times New Roman" panose="02020603050405020304" pitchFamily="18" charset="0"/>
                <a:hlinkClick r:id="rId2"/>
              </a:rPr>
              <a:t>https://</a:t>
            </a:r>
            <a:r>
              <a:rPr lang="en-US" dirty="0" smtClean="0">
                <a:latin typeface="Times New Roman" panose="02020603050405020304" pitchFamily="18" charset="0"/>
                <a:cs typeface="Times New Roman" panose="02020603050405020304" pitchFamily="18" charset="0"/>
                <a:hlinkClick r:id="rId2"/>
              </a:rPr>
              <a:t>www.scranton.edu/faculty/hussain/teaching/mba503c/MBA503C02.pdf</a:t>
            </a:r>
            <a:endParaRPr lang="en-US" dirty="0" smtClean="0">
              <a:latin typeface="Times New Roman" panose="02020603050405020304" pitchFamily="18" charset="0"/>
              <a:cs typeface="Times New Roman" panose="02020603050405020304" pitchFamily="18" charset="0"/>
            </a:endParaRPr>
          </a:p>
          <a:p>
            <a:pPr marL="0" indent="0" algn="just">
              <a:buNone/>
            </a:pPr>
            <a:r>
              <a:rPr lang="en-US" i="1" dirty="0">
                <a:latin typeface="Times New Roman" panose="02020603050405020304" pitchFamily="18" charset="0"/>
                <a:cs typeface="Times New Roman" panose="02020603050405020304" pitchFamily="18" charset="0"/>
              </a:rPr>
              <a:t>“Risk Profiling and Tolerance: Insights for the Private Wealth Manager”. </a:t>
            </a:r>
            <a:r>
              <a:rPr lang="en-US" dirty="0">
                <a:latin typeface="Times New Roman" panose="02020603050405020304" pitchFamily="18" charset="0"/>
                <a:cs typeface="Times New Roman" panose="02020603050405020304" pitchFamily="18" charset="0"/>
              </a:rPr>
              <a:t>2018.  CFA Institute Research Foundation.  New York</a:t>
            </a:r>
            <a:r>
              <a:rPr lang="en-US" dirty="0" smtClean="0">
                <a:latin typeface="Times New Roman" panose="02020603050405020304" pitchFamily="18" charset="0"/>
                <a:cs typeface="Times New Roman" panose="02020603050405020304" pitchFamily="18" charset="0"/>
              </a:rPr>
              <a:t>.</a:t>
            </a:r>
          </a:p>
          <a:p>
            <a:pPr marL="0" indent="0" algn="just">
              <a:buNone/>
            </a:pPr>
            <a:r>
              <a:rPr lang="en-US" dirty="0">
                <a:latin typeface="Times New Roman" panose="02020603050405020304" pitchFamily="18" charset="0"/>
                <a:cs typeface="Times New Roman" panose="02020603050405020304" pitchFamily="18" charset="0"/>
              </a:rPr>
              <a:t>Reichard</a:t>
            </a:r>
            <a:r>
              <a:rPr lang="en-US" dirty="0">
                <a:latin typeface="Times New Roman" panose="02020603050405020304" pitchFamily="18" charset="0"/>
                <a:cs typeface="Times New Roman" panose="02020603050405020304" pitchFamily="18" charset="0"/>
              </a:rPr>
              <a:t>, R. J., &amp; Johnson, S. K. (2011). Leader self-development as organizational strategy. </a:t>
            </a:r>
            <a:r>
              <a:rPr lang="en-US" i="1" dirty="0">
                <a:latin typeface="Times New Roman" panose="02020603050405020304" pitchFamily="18" charset="0"/>
                <a:cs typeface="Times New Roman" panose="02020603050405020304" pitchFamily="18" charset="0"/>
              </a:rPr>
              <a:t>The Leadership Quarterly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22</a:t>
            </a:r>
            <a:r>
              <a:rPr lang="en-US" dirty="0">
                <a:latin typeface="Times New Roman" panose="02020603050405020304" pitchFamily="18" charset="0"/>
                <a:cs typeface="Times New Roman" panose="02020603050405020304" pitchFamily="18" charset="0"/>
              </a:rPr>
              <a:t>(1), 33-42</a:t>
            </a:r>
            <a:r>
              <a:rPr lang="en-US" dirty="0" smtClean="0">
                <a:latin typeface="Times New Roman" panose="02020603050405020304" pitchFamily="18" charset="0"/>
                <a:cs typeface="Times New Roman" panose="02020603050405020304" pitchFamily="18" charset="0"/>
              </a:rPr>
              <a:t>.</a:t>
            </a:r>
          </a:p>
          <a:p>
            <a:pPr marL="0" indent="0" algn="just">
              <a:buNone/>
            </a:pPr>
            <a:r>
              <a:rPr lang="en-US" dirty="0">
                <a:latin typeface="Times New Roman" panose="02020603050405020304" pitchFamily="18" charset="0"/>
                <a:cs typeface="Times New Roman" panose="02020603050405020304" pitchFamily="18" charset="0"/>
              </a:rPr>
              <a:t>Morren</a:t>
            </a:r>
            <a:r>
              <a:rPr lang="en-US" dirty="0">
                <a:latin typeface="Times New Roman" panose="02020603050405020304" pitchFamily="18" charset="0"/>
                <a:cs typeface="Times New Roman" panose="02020603050405020304" pitchFamily="18" charset="0"/>
              </a:rPr>
              <a:t>, J., &amp; </a:t>
            </a:r>
            <a:r>
              <a:rPr lang="en-US" dirty="0">
                <a:latin typeface="Times New Roman" panose="02020603050405020304" pitchFamily="18" charset="0"/>
                <a:cs typeface="Times New Roman" panose="02020603050405020304" pitchFamily="18" charset="0"/>
              </a:rPr>
              <a:t>Slootweg</a:t>
            </a:r>
            <a:r>
              <a:rPr lang="en-US" dirty="0">
                <a:latin typeface="Times New Roman" panose="02020603050405020304" pitchFamily="18" charset="0"/>
                <a:cs typeface="Times New Roman" panose="02020603050405020304" pitchFamily="18" charset="0"/>
              </a:rPr>
              <a:t>, H. (2016). Investments in distribution automation as a foundation for smart grids</a:t>
            </a:r>
            <a:r>
              <a:rPr lang="en-US" dirty="0" smtClean="0">
                <a:latin typeface="Times New Roman" panose="02020603050405020304" pitchFamily="18" charset="0"/>
                <a:cs typeface="Times New Roman" panose="02020603050405020304" pitchFamily="18" charset="0"/>
              </a:rPr>
              <a:t>.</a:t>
            </a:r>
          </a:p>
          <a:p>
            <a:pPr marL="0" indent="0" algn="just">
              <a:buNone/>
            </a:pPr>
            <a:r>
              <a:rPr lang="en-US" dirty="0">
                <a:latin typeface="Times New Roman" panose="02020603050405020304" pitchFamily="18" charset="0"/>
                <a:cs typeface="Times New Roman" panose="02020603050405020304" pitchFamily="18" charset="0"/>
              </a:rPr>
              <a:t>Muda</a:t>
            </a:r>
            <a:r>
              <a:rPr lang="en-US" dirty="0">
                <a:latin typeface="Times New Roman" panose="02020603050405020304" pitchFamily="18" charset="0"/>
                <a:cs typeface="Times New Roman" panose="02020603050405020304" pitchFamily="18" charset="0"/>
              </a:rPr>
              <a:t>, I., &amp; </a:t>
            </a:r>
            <a:r>
              <a:rPr lang="en-US" dirty="0">
                <a:latin typeface="Times New Roman" panose="02020603050405020304" pitchFamily="18" charset="0"/>
                <a:cs typeface="Times New Roman" panose="02020603050405020304" pitchFamily="18" charset="0"/>
              </a:rPr>
              <a:t>Hasibuan</a:t>
            </a:r>
            <a:r>
              <a:rPr lang="en-US" dirty="0">
                <a:latin typeface="Times New Roman" panose="02020603050405020304" pitchFamily="18" charset="0"/>
                <a:cs typeface="Times New Roman" panose="02020603050405020304" pitchFamily="18" charset="0"/>
              </a:rPr>
              <a:t>, A. N. (2018). Public Discovery of the Concept of Time Value of Money with Economic Value of Time. In </a:t>
            </a:r>
            <a:r>
              <a:rPr lang="en-US" i="1" dirty="0">
                <a:latin typeface="Times New Roman" panose="02020603050405020304" pitchFamily="18" charset="0"/>
                <a:cs typeface="Times New Roman" panose="02020603050405020304" pitchFamily="18" charset="0"/>
              </a:rPr>
              <a:t>Proceedings of </a:t>
            </a:r>
            <a:r>
              <a:rPr lang="en-US" i="1" dirty="0">
                <a:latin typeface="Times New Roman" panose="02020603050405020304" pitchFamily="18" charset="0"/>
                <a:cs typeface="Times New Roman" panose="02020603050405020304" pitchFamily="18" charset="0"/>
              </a:rPr>
              <a:t>MICoMS</a:t>
            </a:r>
            <a:r>
              <a:rPr lang="en-US" i="1" dirty="0">
                <a:latin typeface="Times New Roman" panose="02020603050405020304" pitchFamily="18" charset="0"/>
                <a:cs typeface="Times New Roman" panose="02020603050405020304" pitchFamily="18" charset="0"/>
              </a:rPr>
              <a:t> 2017</a:t>
            </a:r>
            <a:r>
              <a:rPr lang="en-US" dirty="0">
                <a:latin typeface="Times New Roman" panose="02020603050405020304" pitchFamily="18" charset="0"/>
                <a:cs typeface="Times New Roman" panose="02020603050405020304" pitchFamily="18" charset="0"/>
              </a:rPr>
              <a:t>. Emerald Publishing Limited.</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54677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666</TotalTime>
  <Words>1535</Words>
  <Application>Microsoft Office PowerPoint</Application>
  <PresentationFormat>Widescreen</PresentationFormat>
  <Paragraphs>82</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Securities and Investments Course Impact on Own Financial Plans</vt:lpstr>
      <vt:lpstr>Focus of the Presentation</vt:lpstr>
      <vt:lpstr>Various Types Of Investments</vt:lpstr>
      <vt:lpstr>The Importance Of Time In Factoring And Accruing Investment Wealth</vt:lpstr>
      <vt:lpstr>Time Value of Money</vt:lpstr>
      <vt:lpstr>Individual risk profile and tolerance</vt:lpstr>
      <vt:lpstr>Investment Diversification, Asset Allocation And Rebalancing</vt:lpstr>
      <vt:lpstr>Investments’ Automation</vt:lpstr>
      <vt:lpstr>Life Style Goals And Ultimate Retirement Plans</vt:lpstr>
      <vt:lpstr>The Pros And Cons Of Self-development Of An Investment Strategy</vt:lpstr>
      <vt:lpstr>Summary</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UKL</dc:creator>
  <cp:lastModifiedBy>user</cp:lastModifiedBy>
  <cp:revision>34</cp:revision>
  <dcterms:created xsi:type="dcterms:W3CDTF">2020-10-07T18:24:07Z</dcterms:created>
  <dcterms:modified xsi:type="dcterms:W3CDTF">2020-10-10T07:36:02Z</dcterms:modified>
</cp:coreProperties>
</file>